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15" r:id="rId6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Relationship Id="rId59" Type="http://schemas.openxmlformats.org/officeDocument/2006/relationships/slide" Target="slides/slide52.xml"/><Relationship Id="rId60" Type="http://schemas.openxmlformats.org/officeDocument/2006/relationships/slide" Target="slides/slide53.xml"/><Relationship Id="rId61" Type="http://schemas.openxmlformats.org/officeDocument/2006/relationships/slide" Target="slides/slide54.xml"/><Relationship Id="rId62" Type="http://schemas.openxmlformats.org/officeDocument/2006/relationships/slide" Target="slides/slide55.xml"/><Relationship Id="rId63" Type="http://schemas.openxmlformats.org/officeDocument/2006/relationships/slide" Target="slides/slide56.xml"/><Relationship Id="rId64" Type="http://schemas.openxmlformats.org/officeDocument/2006/relationships/slide" Target="slides/slide57.xml"/><Relationship Id="rId65" Type="http://schemas.openxmlformats.org/officeDocument/2006/relationships/slide" Target="slides/slide58.xml"/><Relationship Id="rId66" Type="http://schemas.openxmlformats.org/officeDocument/2006/relationships/slide" Target="slides/slide59.xml"/><Relationship Id="rId67" Type="http://schemas.openxmlformats.org/officeDocument/2006/relationships/slide" Target="slides/slide6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  <a:lvl2pPr marL="1025769" indent="-390769" algn="ctr">
              <a:spcBef>
                <a:spcPts val="0"/>
              </a:spcBef>
              <a:defRPr i="1" sz="3200"/>
            </a:lvl2pPr>
            <a:lvl3pPr marL="1660769" indent="-390769" algn="ctr">
              <a:spcBef>
                <a:spcPts val="0"/>
              </a:spcBef>
              <a:defRPr i="1" sz="3200"/>
            </a:lvl3pPr>
            <a:lvl4pPr marL="2295769" indent="-390769" algn="ctr">
              <a:spcBef>
                <a:spcPts val="0"/>
              </a:spcBef>
              <a:defRPr i="1" sz="3200"/>
            </a:lvl4pPr>
            <a:lvl5pPr marL="2930769" indent="-390769" algn="ctr">
              <a:spcBef>
                <a:spcPts val="0"/>
              </a:spcBef>
              <a:defRPr i="1"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iew of beach and sea from a grassy sand dune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Wade Roberts Firearms Training-lg.jpg" descr="Wade Roberts Firearms Training-lg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33284" y="254000"/>
            <a:ext cx="10396716" cy="1789638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Line"/>
          <p:cNvSpPr/>
          <p:nvPr/>
        </p:nvSpPr>
        <p:spPr>
          <a:xfrm>
            <a:off x="146380" y="2222823"/>
            <a:ext cx="24091241" cy="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iew of beach and sea from a grassy sand dune"/>
          <p:cNvSpPr/>
          <p:nvPr>
            <p:ph type="pic" idx="21"/>
          </p:nvPr>
        </p:nvSpPr>
        <p:spPr>
          <a:xfrm>
            <a:off x="3125967" y="-393700"/>
            <a:ext cx="18135603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eron flying low over a beach with a short fence in the foreground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andy path between two hills leading to the ocean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andy path between two hills leading to the ocean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Heron flying low over a beach with a short fence in the foreground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View of beach and sea from a grassy sand dune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76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39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031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666153" marR="0" indent="-586153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st Question 1:…"/>
          <p:cNvSpPr txBox="1"/>
          <p:nvPr/>
        </p:nvSpPr>
        <p:spPr>
          <a:xfrm>
            <a:off x="1416180" y="2402009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may be guilty of "criminal storage of a firearm" if you keep a loaded firearm where a child obtains access to the firearm and thereby causes injury or death, or carries the firearm to a public place.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st Question 5:…"/>
          <p:cNvSpPr txBox="1"/>
          <p:nvPr/>
        </p:nvSpPr>
        <p:spPr>
          <a:xfrm>
            <a:off x="1416180" y="2402008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5: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sale or transfer of a firearm between two private parties (non-dealers) must be completed through a licensed firearms dealer only if the buyer and seller do not personally know each other.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st Question 6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6: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Trigger locks and cable locks are designed to prevent unauthorized individuals from firing your firearm.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st Question 6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6: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Trigger locks and cable locks are designed to prevent unauthorized individuals from firing your firearm.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st Question 7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7: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Easy access to loaded firearms in homes is a major cause of accidental shootings involving children.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st Question 7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7: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Easy access to loaded firearms in homes is a major cause of accidental shootings involving children.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st Question 8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8: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long as the safety is on, it is safe to rest your finger on the trigger.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st Question 8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8: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long as the safety is on, it is safe to rest your finger on the trigger.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st Question 9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9: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Most ammunition can penetrate residential doors and walls.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st Question 9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9: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Most ammunition can penetrate residential doors and walls.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est Question 10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10: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legal right of self-defense ends when there is no further physical danger from an assailant.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st Question 1:…"/>
          <p:cNvSpPr txBox="1"/>
          <p:nvPr/>
        </p:nvSpPr>
        <p:spPr>
          <a:xfrm>
            <a:off x="1416180" y="2402008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may be guilty of "criminal storage of a firearm" if you keep a loaded firearm where a child obtains access to the firearm and thereby causes injury or death, or carries the firearm to a public place.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est Question 10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10: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legal right of self-defense ends when there is no further physical danger from an assailant.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st Question 11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11: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it is legal to carry a concealed firearm in public under which of the following circumstances?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in an unsafe part of town.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an experienced gun handler and know all of the safety rules.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were honorably discharged from the military.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st Question 11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11: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it is legal to carry a concealed firearm in public under which of the following circumstances?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in an unsafe part of town.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an experienced gun handler and know all of the safety rules.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were honorably discharged from the military.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st Question 12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12: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responsible for a firearm stored in your house: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you use it.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children are present.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it is loaded.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est Question 12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12: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responsible for a firearm stored in your house: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you use it.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children are present.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it is loaded.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est Question 13:…"/>
          <p:cNvSpPr txBox="1"/>
          <p:nvPr/>
        </p:nvSpPr>
        <p:spPr>
          <a:xfrm>
            <a:off x="1416180" y="2402008"/>
            <a:ext cx="21551640" cy="850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13: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use of lethal force may be lawful when defending yourself from which of the following attempted crimes?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Disturbing the peace.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Assault with a deadly weapon.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Trespassing.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Test Question 13:…"/>
          <p:cNvSpPr txBox="1"/>
          <p:nvPr/>
        </p:nvSpPr>
        <p:spPr>
          <a:xfrm>
            <a:off x="1416180" y="2402008"/>
            <a:ext cx="21551640" cy="850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13: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use of lethal force may be lawful when defending yourself from which of the following attempted crimes?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Disturbing the peace.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Assault with a deadly weapon.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Trespassing.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st Question 14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14: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safest direction to point a firearm is: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Up 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Down 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Where an accidental discharge of the firearm will not cause injury or damage.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Away from the nearest object.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st Question 14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14: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safest direction to point a firearm is: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Up 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Down 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Where an accidental discharge of the firearm will not cause injury or damage.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Away from the nearest object.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st Question 15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15: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Caliber information can typically be found on: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slide of a semi-automatic pistol.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box of ammunition.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barrel of a revolver.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st Question 2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it is illegal to carry a loaded handgun in public.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st Question 15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15: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Caliber information can typically be found on: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slide of a semi-automatic pistol.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box of ammunition.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barrel of a revolver.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st Question 16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16: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to legally purchase a long gun in California you must be at least: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18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16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25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21 years old.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st Question 16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16: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to legally purchase a long gun in California you must be at least: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18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16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25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21 years old.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st Question 17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17: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Which of the following is a legal and safe way of transporting your firearm in a motor vehicle?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Unloaded in the trunk of the vehicle.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Unloaded in the glove compartment of the vehicle.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Loaded, on the passenger seat in plain view.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Loaded, but under the passenger's seat, out of the reach of the driver.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st Question 17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17: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Which of the following is a legal and safe way of transporting your firearm in a motor vehicle?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Unloaded in the trunk of the vehicle.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Unloaded in the glove compartment of the vehicle.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Loaded, on the passenger seat in plain view.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Loaded, but under the passenger's seat, out of the reach of the driver.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st Question 18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18: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safety on a firearm should be used: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the primary safety measure.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the firearm is in storage.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an additional safety measure.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cleaning a firearm.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Test Question 18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18: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safety on a firearm should be used: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the primary safety measure.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the firearm is in storage.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an additional safety measure.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when cleaning a firearm.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st Question 19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19: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should always keep your finger off the trigger until: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safety is in the on position.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ready to shoot.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firearm is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There are no children in the area.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st Question 19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19: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should always keep your finger off the trigger until: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safety is in the on position.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are ready to shoot.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firearm is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There are no children in the area.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Test Question 20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20: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It is legal to sell a firearm, without completing the transfer through a licensed firearms dealer, to: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best friend.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brother/sister.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co-worker.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st Question 2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Generally, it is illegal to carry a loaded handgun in public.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Test Question 20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20: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It is legal to sell a firearm, without completing the transfer through a licensed firearms dealer, to: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best friend.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brother/sister.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Your co-worker.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st Question 21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21: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should assume a firearm is loaded: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children are present.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while at a firing range.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you are unfamiliar with the firearm.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st Question 21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21: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should assume a firearm is loaded: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At all times.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children are present.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while at a firing range.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Only if you are unfamiliar with the firearm.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st Question 22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22: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a firearm owner, it is your responsibility to ensure that all your firearms are: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Safe to operate.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Safely stored when not in use.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Inaccessible to children.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st Question 22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22: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As a firearm owner, it is your responsibility to ensure that all your firearms are: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Safe to operate.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Safely stored when not in use.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Inaccessible to children.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st Question 23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23: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To legally purchase a handgun in California you must be at least: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16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18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21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25 years old.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st Question 23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23: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To legally purchase a handgun in California you must be at least: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16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18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21 years old.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25 years old.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st Question 24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24: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Shooting incorrect ammunition in your firearm could result in: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Damage to the firearm.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Injury to yourself or bystanders.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jam or misfire.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st Question 24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24: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Shooting incorrect ammunition in your firearm could result in: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Damage to the firearm.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Injury to yourself or bystanders.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jam or misfire.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st Question 25:…"/>
          <p:cNvSpPr txBox="1"/>
          <p:nvPr/>
        </p:nvSpPr>
        <p:spPr>
          <a:xfrm>
            <a:off x="1416180" y="2402008"/>
            <a:ext cx="21551640" cy="850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25: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When a person is convicted of a felony offense, he/she is prohibited from owning or possessing firearms for what length of time?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Ten years.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rest of his/her life.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Twenty five years.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Five years.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st Question 3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3: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can safely assume a semiautomatic firearm is unloaded if its magazine has been removed.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st Question 25:…"/>
          <p:cNvSpPr txBox="1"/>
          <p:nvPr/>
        </p:nvSpPr>
        <p:spPr>
          <a:xfrm>
            <a:off x="1416180" y="2402008"/>
            <a:ext cx="21551640" cy="850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25: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When a person is convicted of a felony offense, he/she is prohibited from owning or possessing firearms for what length of time?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Ten years.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rest of his/her life.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Twenty five years.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Five years.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st Question 26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26: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basic safety rule when handling a firearm is to know your: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Barrel length.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Bullet velocity.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Target and its surroundings.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st Question 26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26: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 basic safety rule when handling a firearm is to know your: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Barrel length.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Bullet velocity.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Target and its surroundings.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None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st Question 27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27: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It can be unsafe to shoot at which of the following?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Water.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Rocks.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Pavement.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st Question 27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27: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It can be unsafe to shoot at which of the following?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Water.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Rocks.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Pavement.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st Question 28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28: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first thing you should do when cleaning your firearm is: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Make sure it is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Put a bore brush through the barrel.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Oil the hammer.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Remove the grips.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est Question 28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28: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first thing you should do when cleaning your firearm is: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Make sure it is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Put a bore brush through the barrel. 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Oil the hammer.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Remove the grips.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Test Question 29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29: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When your firearm and ammunition are not in use, you should make sure: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easily accessible to anyone.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stored safely, securely, and separately.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in the same container.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close to your other valuables.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st Question 29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29: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When your firearm and ammunition are not in use, you should make sure: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easily accessible to anyone.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stored safely, securely, and separately.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in the same container.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They are close to your other valuables.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st Question 30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30: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Which of the following steps will help "childproof" a firearm kept in your home?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Using a trigger or action locking device and storing the firearm in a locked container.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Storing the firearm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Storing the ammunition in a locked container separate from the firearm.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st Question 3:…"/>
          <p:cNvSpPr txBox="1"/>
          <p:nvPr/>
        </p:nvSpPr>
        <p:spPr>
          <a:xfrm>
            <a:off x="1416180" y="2402008"/>
            <a:ext cx="21551640" cy="8732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3: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You can safely assume a semiautomatic firearm is unloaded if its magazine has been removed.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st Question 30:…"/>
          <p:cNvSpPr txBox="1"/>
          <p:nvPr/>
        </p:nvSpPr>
        <p:spPr>
          <a:xfrm>
            <a:off x="1416180" y="2402008"/>
            <a:ext cx="21551640" cy="7899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30:</a:t>
            </a:r>
          </a:p>
          <a:p>
            <a:pPr algn="l" defTabSz="457200"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Which of the following steps will help "childproof" a firearm kept in your home?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Using a trigger or action locking device and storing the firearm in a locked container.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Storing the firearm unloaded.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Storing the ammunition in a locked container separate from the firearm.</a:t>
            </a:r>
          </a:p>
          <a:p>
            <a:pPr marL="1240894" indent="-1240894" algn="l" defTabSz="457200">
              <a:spcBef>
                <a:spcPts val="3700"/>
              </a:spcBef>
              <a:buSzPct val="100000"/>
              <a:buAutoNum type="alphaUcPeriod" startAt="1"/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All of the above.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st Question 4:…"/>
          <p:cNvSpPr txBox="1"/>
          <p:nvPr/>
        </p:nvSpPr>
        <p:spPr>
          <a:xfrm>
            <a:off x="1416180" y="2402008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4: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Bringing a firearm into the home increases the risk of suicide for everyone in the home, including the gun owner, spouse, and children.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st Question 4:…"/>
          <p:cNvSpPr txBox="1"/>
          <p:nvPr/>
        </p:nvSpPr>
        <p:spPr>
          <a:xfrm>
            <a:off x="1416180" y="2402008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4: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Bringing a firearm into the home increases the risk of suicide for everyone in the home, including the gun owner, spouse, and children.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b="1"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</a:t>
            </a:r>
            <a:r>
              <a:rPr b="0"/>
              <a:t>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st Question 5:…"/>
          <p:cNvSpPr txBox="1"/>
          <p:nvPr/>
        </p:nvSpPr>
        <p:spPr>
          <a:xfrm>
            <a:off x="1416180" y="2402008"/>
            <a:ext cx="21551640" cy="10408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defTabSz="457200">
              <a:lnSpc>
                <a:spcPts val="18900"/>
              </a:lnSpc>
              <a:spcBef>
                <a:spcPts val="4000"/>
              </a:spcBef>
              <a:defRPr b="1" sz="10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Test Question 5: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The sale or transfer of a firearm between two private parties (non-dealers) must be completed through a licensed firearms dealer only if the buyer and seller do not personally know each other.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True </a:t>
            </a:r>
          </a:p>
          <a:p>
            <a:pPr algn="l" defTabSz="457200">
              <a:lnSpc>
                <a:spcPts val="13200"/>
              </a:lnSpc>
              <a:spcBef>
                <a:spcPts val="3700"/>
              </a:spcBef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  <a:r>
              <a:t>False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